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331" r:id="rId3"/>
    <p:sldId id="280" r:id="rId4"/>
    <p:sldId id="276" r:id="rId5"/>
    <p:sldId id="338" r:id="rId6"/>
    <p:sldId id="395" r:id="rId7"/>
    <p:sldId id="339" r:id="rId8"/>
    <p:sldId id="337" r:id="rId9"/>
    <p:sldId id="396" r:id="rId10"/>
    <p:sldId id="351" r:id="rId11"/>
    <p:sldId id="332" r:id="rId12"/>
    <p:sldId id="391" r:id="rId13"/>
    <p:sldId id="335" r:id="rId14"/>
    <p:sldId id="336" r:id="rId15"/>
    <p:sldId id="398" r:id="rId16"/>
    <p:sldId id="399" r:id="rId17"/>
    <p:sldId id="401" r:id="rId18"/>
    <p:sldId id="400" r:id="rId19"/>
    <p:sldId id="288" r:id="rId20"/>
    <p:sldId id="397" r:id="rId21"/>
    <p:sldId id="393" r:id="rId22"/>
    <p:sldId id="394" r:id="rId23"/>
    <p:sldId id="33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FF00FF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821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1976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C2040-14C8-49B4-8C90-702FCDCF728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B148F-04B4-4EE4-A3D3-F7C2B70F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0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uelmart.com/docs.ph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2215977"/>
            <a:ext cx="8676222" cy="159402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ln w="3175" cmpd="sng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FuelMart &amp; Subway </a:t>
            </a:r>
            <a:br>
              <a:rPr lang="en-US" sz="4000" b="1" dirty="0">
                <a:ln w="3175" cmpd="sng">
                  <a:solidFill>
                    <a:srgbClr val="002060"/>
                  </a:solidFill>
                </a:ln>
                <a:solidFill>
                  <a:srgbClr val="C00000"/>
                </a:solidFill>
              </a:rPr>
            </a:br>
            <a:r>
              <a:rPr lang="en-US" sz="4000" b="1" dirty="0">
                <a:ln w="3175" cmpd="sng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Safety Committee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Wednesday, Jan. 16, 2019</a:t>
            </a:r>
          </a:p>
          <a:p>
            <a:r>
              <a:rPr lang="en-US" dirty="0"/>
              <a:t>2:00 PM</a:t>
            </a:r>
          </a:p>
          <a:p>
            <a:r>
              <a:rPr lang="en-US" dirty="0"/>
              <a:t>Corporate Office Conference Room and GoTo Meeting Web Conference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1" t="33878" r="24603" b="43165"/>
          <a:stretch/>
        </p:blipFill>
        <p:spPr>
          <a:xfrm>
            <a:off x="4054244" y="831634"/>
            <a:ext cx="3928725" cy="12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16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838" y="146613"/>
            <a:ext cx="9905998" cy="1905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WHY Report work related injuries??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78183"/>
            <a:ext cx="9905998" cy="4322618"/>
          </a:xfrm>
        </p:spPr>
        <p:txBody>
          <a:bodyPr>
            <a:normAutofit/>
          </a:bodyPr>
          <a:lstStyle/>
          <a:p>
            <a:r>
              <a:rPr lang="en-US" sz="2400" dirty="0"/>
              <a:t>Get the employee healthy and back to their normal routines</a:t>
            </a:r>
          </a:p>
          <a:p>
            <a:r>
              <a:rPr lang="en-US" sz="2400" dirty="0"/>
              <a:t>Potential for reduced employee moral</a:t>
            </a:r>
          </a:p>
          <a:p>
            <a:r>
              <a:rPr lang="en-US" sz="2400" dirty="0"/>
              <a:t>Loss of productivity not only with the employees involved in the incident but also managers, supervisors and co-workers.</a:t>
            </a:r>
          </a:p>
          <a:p>
            <a:r>
              <a:rPr lang="en-US" sz="2400" dirty="0"/>
              <a:t>Dissatisfied customers who take their business elsewhere</a:t>
            </a:r>
          </a:p>
          <a:p>
            <a:r>
              <a:rPr lang="en-US" sz="2400" dirty="0"/>
              <a:t>Corrective measures to prevent future injuries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It’s the right thing to do.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03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8373" y="685800"/>
            <a:ext cx="10484427" cy="12676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No matter how minor an on-the-job injury may appear, it’s still mandatory to report it.</a:t>
            </a:r>
          </a:p>
        </p:txBody>
      </p:sp>
      <p:sp>
        <p:nvSpPr>
          <p:cNvPr id="3" name="Rectangle 2"/>
          <p:cNvSpPr/>
          <p:nvPr/>
        </p:nvSpPr>
        <p:spPr>
          <a:xfrm>
            <a:off x="793169" y="2652567"/>
            <a:ext cx="6366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injuries occurring in the course of work must be reported.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Handle all employee reported work related injuries as a work related injury.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84" y="2117064"/>
            <a:ext cx="3371138" cy="334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36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If no medical treatment or only first aid treatment is required: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Employee notifies store management</a:t>
            </a:r>
          </a:p>
          <a:p>
            <a:r>
              <a:rPr lang="en-US" sz="2400" dirty="0"/>
              <a:t>The employee completes the Injury and Illness incident report form.</a:t>
            </a:r>
          </a:p>
          <a:p>
            <a:r>
              <a:rPr lang="en-US" sz="2400" dirty="0"/>
              <a:t>Witnesses complete a witness statement form.</a:t>
            </a:r>
          </a:p>
          <a:p>
            <a:r>
              <a:rPr lang="en-US" sz="2400" dirty="0"/>
              <a:t>Notify Pat Conley by scanning and e-mailing the completed paperwork to payroll.</a:t>
            </a:r>
          </a:p>
          <a:p>
            <a:pPr lvl="1"/>
            <a:r>
              <a:rPr lang="en-US" sz="2400" dirty="0"/>
              <a:t>Pat will notify Joel, Phillip and Haley.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1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If employee seeks or requires medical treatment, the following steps must be completed: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910446"/>
          </a:xfrm>
        </p:spPr>
        <p:txBody>
          <a:bodyPr>
            <a:normAutofit/>
          </a:bodyPr>
          <a:lstStyle/>
          <a:p>
            <a:pPr lvl="2">
              <a:buFont typeface="+mj-lt"/>
              <a:buAutoNum type="arabicPeriod"/>
              <a:defRPr/>
            </a:pPr>
            <a:r>
              <a:rPr lang="en-US" sz="2400" b="1" u="sng" dirty="0"/>
              <a:t>Call</a:t>
            </a:r>
            <a:r>
              <a:rPr lang="en-US" sz="2400" dirty="0"/>
              <a:t> Pat Conley (Payroll)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Pat C. (primary contact during normal business hours); Phillip L. (secondary &amp; after hours); Joel and Haley.</a:t>
            </a:r>
          </a:p>
          <a:p>
            <a:pPr lvl="2">
              <a:buFont typeface="+mj-lt"/>
              <a:buAutoNum type="arabicPeriod"/>
              <a:defRPr/>
            </a:pPr>
            <a:r>
              <a:rPr lang="en-US" sz="2400" dirty="0"/>
              <a:t>Employee needs to go to the nearest Urgent Care facility during normal business hours and to the ER for after-hours and emergency situations.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Locations are listed on the Fuel Mart documents website.</a:t>
            </a:r>
          </a:p>
          <a:p>
            <a:pPr lvl="2">
              <a:buFont typeface="+mj-lt"/>
              <a:buAutoNum type="arabicPeriod"/>
              <a:defRPr/>
            </a:pPr>
            <a:r>
              <a:rPr lang="en-US" sz="2400" dirty="0"/>
              <a:t>If you can’t find a medical facility Pat or Phillip can assist.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08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If employee seeks or requires medical treatment, the following steps must be completed: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879274"/>
          </a:xfrm>
        </p:spPr>
        <p:txBody>
          <a:bodyPr>
            <a:normAutofit fontScale="85000" lnSpcReduction="20000"/>
          </a:bodyPr>
          <a:lstStyle/>
          <a:p>
            <a:pPr lvl="2">
              <a:buFont typeface="+mj-lt"/>
              <a:buAutoNum type="arabicPeriod"/>
              <a:defRPr/>
            </a:pPr>
            <a:r>
              <a:rPr lang="en-US" sz="2800" dirty="0"/>
              <a:t>Provide employee with an Employee Injury packet (i.e. the packet needs to be accessible to all employees – day and night).</a:t>
            </a:r>
          </a:p>
          <a:p>
            <a:pPr lvl="2">
              <a:buFont typeface="+mj-lt"/>
              <a:buAutoNum type="arabicPeriod"/>
              <a:defRPr/>
            </a:pPr>
            <a:r>
              <a:rPr lang="en-US" sz="2800" dirty="0"/>
              <a:t>Employee informs medical facility that it’s a work-related injury.</a:t>
            </a:r>
          </a:p>
          <a:p>
            <a:pPr lvl="2">
              <a:buFont typeface="+mj-lt"/>
              <a:buAutoNum type="arabicPeriod"/>
              <a:defRPr/>
            </a:pPr>
            <a:r>
              <a:rPr lang="en-US" sz="2800" dirty="0"/>
              <a:t>Employee must complete an employee post injury drug screen and breath alcohol test.</a:t>
            </a:r>
          </a:p>
          <a:p>
            <a:pPr lvl="2">
              <a:buFont typeface="+mj-lt"/>
              <a:buAutoNum type="arabicPeriod"/>
              <a:defRPr/>
            </a:pPr>
            <a:r>
              <a:rPr lang="en-US" sz="2800" dirty="0"/>
              <a:t>Employee completes Injury and Illness Report form.  </a:t>
            </a:r>
          </a:p>
          <a:p>
            <a:pPr lvl="2">
              <a:buFont typeface="+mj-lt"/>
              <a:buAutoNum type="arabicPeriod"/>
              <a:defRPr/>
            </a:pPr>
            <a:r>
              <a:rPr lang="en-US" sz="2800" dirty="0"/>
              <a:t>Witnesses complete the witness statement form.</a:t>
            </a:r>
          </a:p>
          <a:p>
            <a:pPr lvl="2">
              <a:buFont typeface="+mj-lt"/>
              <a:buAutoNum type="arabicPeriod"/>
              <a:defRPr/>
            </a:pPr>
            <a:r>
              <a:rPr lang="en-US" sz="2800" dirty="0"/>
              <a:t>Scan and send completed forms to Pat C. (Payroll).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54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3175" cmpd="sng">
                  <a:solidFill>
                    <a:srgbClr val="FF0000"/>
                  </a:solidFill>
                </a:ln>
                <a:solidFill>
                  <a:schemeClr val="accent3"/>
                </a:solidFill>
              </a:rPr>
              <a:t>Incident report form</a:t>
            </a:r>
            <a:br>
              <a:rPr lang="en-US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2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04" y="187457"/>
            <a:ext cx="5025753" cy="6483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2D98E-5476-4D1A-A978-3138F9E3A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39" y="187457"/>
            <a:ext cx="5009657" cy="64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27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C4132C-82E7-4A7C-95AD-63D14020F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129" y="215660"/>
            <a:ext cx="4966070" cy="64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6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229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REMINDER: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96995"/>
            <a:ext cx="9601200" cy="4170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The Incident Report Form is for </a:t>
            </a:r>
            <a:r>
              <a:rPr lang="en-US" sz="4000" dirty="0">
                <a:solidFill>
                  <a:srgbClr val="FF00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vehicle and spill </a:t>
            </a:r>
            <a:r>
              <a:rPr lang="en-US" sz="4000" dirty="0">
                <a:solidFill>
                  <a:srgbClr val="FF0000"/>
                </a:solidFill>
              </a:rPr>
              <a:t>incidents EXCEPT for employee work-related injuries.</a:t>
            </a:r>
          </a:p>
        </p:txBody>
      </p:sp>
    </p:spTree>
    <p:extLst>
      <p:ext uri="{BB962C8B-B14F-4D97-AF65-F5344CB8AC3E}">
        <p14:creationId xmlns:p14="http://schemas.microsoft.com/office/powerpoint/2010/main" val="1209116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203" y="341852"/>
            <a:ext cx="9601200" cy="745435"/>
          </a:xfrm>
        </p:spPr>
        <p:txBody>
          <a:bodyPr/>
          <a:lstStyle/>
          <a:p>
            <a:r>
              <a:rPr lang="en-US" dirty="0"/>
              <a:t>Document 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731" y="1610686"/>
            <a:ext cx="9382538" cy="5103764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Safety Documents can be found on the FuelMart website at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>
                <a:solidFill>
                  <a:schemeClr val="tx1"/>
                </a:solidFill>
                <a:hlinkClick r:id="rId2"/>
              </a:rPr>
              <a:t>www.fuelmart.com/docs.php</a:t>
            </a:r>
            <a:endParaRPr lang="en-US" sz="2000" dirty="0">
              <a:solidFill>
                <a:schemeClr val="tx1"/>
              </a:solidFill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/>
              <a:t>Incident Forms, Monthly Inspection Forms, Employee Injury Forms</a:t>
            </a:r>
          </a:p>
          <a:p>
            <a:pPr marL="530352" lvl="1" indent="0">
              <a:buNone/>
            </a:pPr>
            <a:endParaRPr lang="en-US" sz="2000" dirty="0"/>
          </a:p>
          <a:p>
            <a:r>
              <a:rPr lang="en-US" dirty="0"/>
              <a:t>Other documents on the website include</a:t>
            </a:r>
          </a:p>
          <a:p>
            <a:pPr lvl="2"/>
            <a:r>
              <a:rPr lang="en-US" sz="2000" dirty="0"/>
              <a:t>Class C certifications and training</a:t>
            </a:r>
          </a:p>
          <a:p>
            <a:pPr lvl="2"/>
            <a:r>
              <a:rPr lang="en-US" sz="2000" dirty="0"/>
              <a:t>Employment documents (i.e. policies, procedures and forms)</a:t>
            </a:r>
          </a:p>
          <a:p>
            <a:pPr lvl="2"/>
            <a:r>
              <a:rPr lang="en-US" sz="2000" dirty="0"/>
              <a:t>People Matter information</a:t>
            </a:r>
          </a:p>
          <a:p>
            <a:pPr lvl="2"/>
            <a:r>
              <a:rPr lang="en-US" sz="2000" dirty="0"/>
              <a:t>FuelMart handbook</a:t>
            </a:r>
          </a:p>
          <a:p>
            <a:pPr lvl="2"/>
            <a:r>
              <a:rPr lang="en-US" sz="2000" dirty="0"/>
              <a:t>SNAP EBT video </a:t>
            </a:r>
          </a:p>
          <a:p>
            <a:pPr lvl="2"/>
            <a:r>
              <a:rPr lang="en-US" sz="2000" dirty="0"/>
              <a:t>Standard retail policies and procedures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23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18" y="3296873"/>
            <a:ext cx="10938164" cy="3106137"/>
          </a:xfrm>
        </p:spPr>
        <p:txBody>
          <a:bodyPr>
            <a:noAutofit/>
          </a:bodyPr>
          <a:lstStyle/>
          <a:p>
            <a:pPr hangingPunct="0"/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Last month’s Safety Topic – </a:t>
            </a:r>
            <a:r>
              <a:rPr lang="en-US" sz="2000" dirty="0">
                <a:solidFill>
                  <a:schemeClr val="tx2"/>
                </a:solidFill>
                <a:effectLst/>
              </a:rPr>
              <a:t>Potlucks!</a:t>
            </a:r>
            <a:br>
              <a:rPr lang="en-US" sz="2000" dirty="0">
                <a:solidFill>
                  <a:schemeClr val="tx2"/>
                </a:solidFill>
                <a:effectLst/>
              </a:rPr>
            </a:br>
            <a:r>
              <a:rPr lang="en-US" sz="2000" dirty="0">
                <a:solidFill>
                  <a:schemeClr val="tx2"/>
                </a:solidFill>
                <a:effectLst/>
              </a:rPr>
              <a:t>One in Six Americans get food poisoning from harmful bacteria annually.</a:t>
            </a:r>
            <a:br>
              <a:rPr lang="en-US" sz="2000" dirty="0">
                <a:solidFill>
                  <a:schemeClr val="tx2"/>
                </a:solidFill>
                <a:effectLst/>
              </a:rPr>
            </a:br>
            <a:r>
              <a:rPr lang="en-US" sz="2000" dirty="0">
                <a:solidFill>
                  <a:schemeClr val="tx2"/>
                </a:solidFill>
              </a:rPr>
              <a:t>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Closed items: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effectLst/>
              </a:rPr>
              <a:t>12/05/18- Ports driver indicated FM 767 (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Bradner</a:t>
            </a:r>
            <a:r>
              <a:rPr lang="en-US" sz="2000" dirty="0">
                <a:solidFill>
                  <a:schemeClr val="tx1"/>
                </a:solidFill>
                <a:effectLst/>
              </a:rPr>
              <a:t>) that all tank locks were unlocked except for tank 3 (midgrade).  Driver locked all the locks before leaving.</a:t>
            </a:r>
            <a:br>
              <a:rPr lang="en-US" sz="2000" dirty="0">
                <a:solidFill>
                  <a:schemeClr val="tx1"/>
                </a:solidFill>
                <a:effectLst/>
              </a:rPr>
            </a:br>
            <a:br>
              <a:rPr lang="en-US" sz="2000" dirty="0">
                <a:solidFill>
                  <a:schemeClr val="tx1"/>
                </a:solidFill>
                <a:effectLst/>
              </a:rPr>
            </a:br>
            <a:r>
              <a:rPr lang="en-US" sz="2000" dirty="0">
                <a:solidFill>
                  <a:schemeClr val="tx1"/>
                </a:solidFill>
                <a:effectLst/>
              </a:rPr>
              <a:t>12/09/18 - Ports driver indicated FM 626 (Kenton) was missing a lock on the NL87 tank.  Driver indicated somebody tired to pry the lock as well as cut it.  The lock was damaged.  </a:t>
            </a:r>
            <a:br>
              <a:rPr lang="en-US" sz="2000" dirty="0">
                <a:effectLst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0945" y="508627"/>
            <a:ext cx="11261958" cy="1133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Dec. 2018 Review of Previous Meeting minutes: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6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Injury packet review!</a:t>
            </a:r>
            <a:br>
              <a:rPr lang="en-US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8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Recap! Non-</a:t>
            </a:r>
            <a:r>
              <a:rPr lang="en-US" dirty="0" err="1"/>
              <a:t>ohio</a:t>
            </a:r>
            <a:r>
              <a:rPr lang="en-US" dirty="0"/>
              <a:t> Injury packet contents?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(Different FM per answer)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Non-Regulated Substance abuse Instructions (revision 10/10/2018)</a:t>
            </a:r>
          </a:p>
          <a:p>
            <a:r>
              <a:rPr lang="en-US" dirty="0"/>
              <a:t>2. Non-</a:t>
            </a:r>
            <a:r>
              <a:rPr lang="en-US" dirty="0" err="1"/>
              <a:t>ohio</a:t>
            </a:r>
            <a:r>
              <a:rPr lang="en-US" dirty="0"/>
              <a:t> Injury packet (Including Injury care instructions, Illness and Injury Report &amp; Accident witness statement)</a:t>
            </a:r>
          </a:p>
          <a:p>
            <a:r>
              <a:rPr lang="en-US" dirty="0"/>
              <a:t>3. non regulated drug test form</a:t>
            </a:r>
          </a:p>
          <a:p>
            <a:r>
              <a:rPr lang="en-US" dirty="0"/>
              <a:t>4. non regulated alcohol testing form</a:t>
            </a:r>
          </a:p>
          <a:p>
            <a:r>
              <a:rPr lang="en-US" dirty="0"/>
              <a:t>5. fed ex shipping package &amp; label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Recap! Ohio Injury packet contents?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(different </a:t>
            </a:r>
            <a:r>
              <a:rPr lang="en-US" dirty="0" err="1"/>
              <a:t>fm</a:t>
            </a:r>
            <a:r>
              <a:rPr lang="en-US" dirty="0"/>
              <a:t> per answer)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Non-regulated substance abuse testing instructions (Revision 10/10/2018)</a:t>
            </a:r>
          </a:p>
          <a:p>
            <a:r>
              <a:rPr lang="en-US" dirty="0"/>
              <a:t>2. Ohio employee Injury packet</a:t>
            </a:r>
          </a:p>
          <a:p>
            <a:r>
              <a:rPr lang="en-US" dirty="0"/>
              <a:t>3. Non regulated drug testing form</a:t>
            </a:r>
          </a:p>
          <a:p>
            <a:r>
              <a:rPr lang="en-US" dirty="0"/>
              <a:t>4. non regulated alcohol testing form</a:t>
            </a:r>
          </a:p>
          <a:p>
            <a:r>
              <a:rPr lang="en-US" dirty="0"/>
              <a:t>5. fed ex shipping package &amp; label</a:t>
            </a:r>
          </a:p>
        </p:txBody>
      </p:sp>
    </p:spTree>
    <p:extLst>
      <p:ext uri="{BB962C8B-B14F-4D97-AF65-F5344CB8AC3E}">
        <p14:creationId xmlns:p14="http://schemas.microsoft.com/office/powerpoint/2010/main" val="17631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543" y="1345583"/>
            <a:ext cx="8686800" cy="1468800"/>
          </a:xfrm>
        </p:spPr>
        <p:txBody>
          <a:bodyPr/>
          <a:lstStyle/>
          <a:p>
            <a:pPr algn="ctr"/>
            <a:r>
              <a:rPr lang="en-US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Safety Questions / Concerns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4565" y="4777381"/>
            <a:ext cx="9253248" cy="860400"/>
          </a:xfrm>
        </p:spPr>
        <p:txBody>
          <a:bodyPr/>
          <a:lstStyle/>
          <a:p>
            <a:r>
              <a:rPr lang="en-US" dirty="0"/>
              <a:t>Next Safety Committee Meeting is Wednesday,  Feb. 20</a:t>
            </a:r>
            <a:r>
              <a:rPr lang="en-US" baseline="30000" dirty="0"/>
              <a:t>th</a:t>
            </a:r>
            <a:r>
              <a:rPr lang="en-US" dirty="0"/>
              <a:t> at 2:00 PM Eastern</a:t>
            </a:r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160319" y="3028562"/>
            <a:ext cx="9253248" cy="86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6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4255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Safety Committee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64043"/>
            <a:ext cx="9905998" cy="473675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Involves representatives from both management and employees.</a:t>
            </a:r>
          </a:p>
          <a:p>
            <a:pPr>
              <a:buClr>
                <a:schemeClr val="tx1"/>
              </a:buClr>
            </a:pPr>
            <a:r>
              <a:rPr lang="en-US" dirty="0"/>
              <a:t>To give management and employees a voice in safety issues &amp; concerns.</a:t>
            </a:r>
          </a:p>
          <a:p>
            <a:pPr>
              <a:buClr>
                <a:schemeClr val="tx1"/>
              </a:buClr>
            </a:pPr>
            <a:r>
              <a:rPr lang="en-US" dirty="0"/>
              <a:t>To foster cooperative communication between management and employees to maintain a safe work environment.</a:t>
            </a:r>
          </a:p>
          <a:p>
            <a:pPr>
              <a:buClr>
                <a:schemeClr val="tx1"/>
              </a:buClr>
            </a:pPr>
            <a:r>
              <a:rPr lang="en-US" dirty="0"/>
              <a:t>To encourage employees to report safety hazards and provide safety suggestions.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FF00"/>
                </a:solidFill>
              </a:rPr>
              <a:t>Committee Goal </a:t>
            </a:r>
            <a:r>
              <a:rPr lang="en-US" dirty="0"/>
              <a:t>– To develop a safety culture that will reduce the potential for injuries and illnesses in the workplace, improve safety in the work environment and to provide a means for communicating safety issues.</a:t>
            </a:r>
          </a:p>
          <a:p>
            <a:pPr lvl="1">
              <a:buClr>
                <a:schemeClr val="tx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6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Ohio &amp; Non </a:t>
            </a:r>
            <a:r>
              <a:rPr lang="en-US" sz="3600" b="1" dirty="0" err="1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oHio</a:t>
            </a:r>
            <a:r>
              <a:rPr lang="en-US" sz="3600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 Injury Sleeve Packets</a:t>
            </a:r>
            <a:br>
              <a:rPr lang="en-US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04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fileserverv\redirect$\phillip\Desktop\IMG_0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13" y="413774"/>
            <a:ext cx="4490270" cy="598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9154" y="413774"/>
            <a:ext cx="5694218" cy="31172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Injury Packets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2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24" y="307319"/>
            <a:ext cx="5695176" cy="1905000"/>
          </a:xfrm>
        </p:spPr>
        <p:txBody>
          <a:bodyPr>
            <a:normAutofit/>
          </a:bodyPr>
          <a:lstStyle/>
          <a:p>
            <a:r>
              <a:rPr lang="en-US" sz="3600" dirty="0"/>
              <a:t>Ohio Injury Packet Contents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81" y="84294"/>
            <a:ext cx="4930804" cy="6574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6" y="1973766"/>
            <a:ext cx="5897757" cy="4423317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601951" y="5255941"/>
            <a:ext cx="1932879" cy="10519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10/10/18</a:t>
            </a:r>
          </a:p>
        </p:txBody>
      </p:sp>
    </p:spTree>
    <p:extLst>
      <p:ext uri="{BB962C8B-B14F-4D97-AF65-F5344CB8AC3E}">
        <p14:creationId xmlns:p14="http://schemas.microsoft.com/office/powerpoint/2010/main" val="20953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3018" y="-315263"/>
            <a:ext cx="5694218" cy="1257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non-Ohio Injury Packet Contents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94" y="125764"/>
            <a:ext cx="4876334" cy="6501778"/>
          </a:xfrm>
          <a:prstGeom prst="rect">
            <a:avLst/>
          </a:prstGeom>
        </p:spPr>
      </p:pic>
      <p:pic>
        <p:nvPicPr>
          <p:cNvPr id="1026" name="Picture 2" descr="96756504331243017745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18" y="2572213"/>
            <a:ext cx="5551966" cy="41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/>
          <p:cNvSpPr/>
          <p:nvPr/>
        </p:nvSpPr>
        <p:spPr>
          <a:xfrm>
            <a:off x="3992137" y="5801500"/>
            <a:ext cx="1286107" cy="87808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10/10/18</a:t>
            </a:r>
          </a:p>
        </p:txBody>
      </p:sp>
      <p:sp>
        <p:nvSpPr>
          <p:cNvPr id="6" name="Cloud 5"/>
          <p:cNvSpPr/>
          <p:nvPr/>
        </p:nvSpPr>
        <p:spPr>
          <a:xfrm>
            <a:off x="773151" y="5913864"/>
            <a:ext cx="1308410" cy="7657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6/1/18</a:t>
            </a:r>
          </a:p>
        </p:txBody>
      </p:sp>
    </p:spTree>
    <p:extLst>
      <p:ext uri="{BB962C8B-B14F-4D97-AF65-F5344CB8AC3E}">
        <p14:creationId xmlns:p14="http://schemas.microsoft.com/office/powerpoint/2010/main" val="262489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Injury packets!!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78183"/>
            <a:ext cx="9905998" cy="4322618"/>
          </a:xfrm>
        </p:spPr>
        <p:txBody>
          <a:bodyPr>
            <a:normAutofit/>
          </a:bodyPr>
          <a:lstStyle/>
          <a:p>
            <a:r>
              <a:rPr lang="en-US" sz="2400" dirty="0"/>
              <a:t>Do all employees know what injury packets are?</a:t>
            </a:r>
          </a:p>
          <a:p>
            <a:r>
              <a:rPr lang="en-US" sz="2400" dirty="0"/>
              <a:t>Does your facility have five injury packets?</a:t>
            </a:r>
          </a:p>
          <a:p>
            <a:r>
              <a:rPr lang="en-US" sz="2400" dirty="0"/>
              <a:t>Are they hanging on the wall?</a:t>
            </a:r>
          </a:p>
          <a:p>
            <a:r>
              <a:rPr lang="en-US" sz="2400" dirty="0"/>
              <a:t>Are they accessible to all employees at all times (day and night – if your 24/7 operation)?</a:t>
            </a:r>
          </a:p>
          <a:p>
            <a:r>
              <a:rPr lang="en-US" sz="2400" dirty="0"/>
              <a:t>Does each packet contain all the required paperwork?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7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Work related injuries discussion</a:t>
            </a:r>
            <a:br>
              <a:rPr lang="en-US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73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5332</TotalTime>
  <Words>694</Words>
  <Application>Microsoft Office PowerPoint</Application>
  <PresentationFormat>Widescreen</PresentationFormat>
  <Paragraphs>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</vt:lpstr>
      <vt:lpstr>Mesh</vt:lpstr>
      <vt:lpstr>FuelMart &amp; Subway  Safety Committee Meeting</vt:lpstr>
      <vt:lpstr>  Last month’s Safety Topic – Potlucks! One in Six Americans get food poisoning from harmful bacteria annually.   Closed items:   12/05/18- Ports driver indicated FM 767 (Bradner) that all tank locks were unlocked except for tank 3 (midgrade).  Driver locked all the locks before leaving.  12/09/18 - Ports driver indicated FM 626 (Kenton) was missing a lock on the NL87 tank.  Driver indicated somebody tired to pry the lock as well as cut it.  The lock was damaged.             </vt:lpstr>
      <vt:lpstr>Safety Committee Overview</vt:lpstr>
      <vt:lpstr>Ohio &amp; Non oHio Injury Sleeve Packets </vt:lpstr>
      <vt:lpstr>PowerPoint Presentation</vt:lpstr>
      <vt:lpstr>Ohio Injury Packet Contents</vt:lpstr>
      <vt:lpstr>PowerPoint Presentation</vt:lpstr>
      <vt:lpstr>Injury packets!!</vt:lpstr>
      <vt:lpstr>Work related injuries discussion </vt:lpstr>
      <vt:lpstr>WHY Report work related injuries??</vt:lpstr>
      <vt:lpstr>PowerPoint Presentation</vt:lpstr>
      <vt:lpstr>If no medical treatment or only first aid treatment is required:</vt:lpstr>
      <vt:lpstr>If employee seeks or requires medical treatment, the following steps must be completed:</vt:lpstr>
      <vt:lpstr>If employee seeks or requires medical treatment, the following steps must be completed:</vt:lpstr>
      <vt:lpstr>Incident report form </vt:lpstr>
      <vt:lpstr>PowerPoint Presentation</vt:lpstr>
      <vt:lpstr>PowerPoint Presentation</vt:lpstr>
      <vt:lpstr>REMINDER:</vt:lpstr>
      <vt:lpstr>Document Reminder</vt:lpstr>
      <vt:lpstr>Injury packet review! </vt:lpstr>
      <vt:lpstr>Recap! Non-ohio Injury packet contents?  (Different FM per answer)</vt:lpstr>
      <vt:lpstr>Recap! Ohio Injury packet contents?   (different fm per answer) </vt:lpstr>
      <vt:lpstr>Safety Questions / Concerns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Transportation, DEF, &amp; MX Safety Committee Meeting</dc:title>
  <dc:creator>Jennifer Mills</dc:creator>
  <cp:lastModifiedBy>Phillip LeClaire</cp:lastModifiedBy>
  <cp:revision>440</cp:revision>
  <dcterms:created xsi:type="dcterms:W3CDTF">2016-12-29T20:25:21Z</dcterms:created>
  <dcterms:modified xsi:type="dcterms:W3CDTF">2019-01-16T18:33:23Z</dcterms:modified>
</cp:coreProperties>
</file>